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5" r:id="rId2"/>
    <p:sldId id="257" r:id="rId3"/>
    <p:sldId id="278" r:id="rId4"/>
    <p:sldId id="302" r:id="rId5"/>
    <p:sldId id="279" r:id="rId6"/>
    <p:sldId id="281" r:id="rId7"/>
    <p:sldId id="283" r:id="rId8"/>
    <p:sldId id="286" r:id="rId9"/>
    <p:sldId id="288" r:id="rId10"/>
    <p:sldId id="287" r:id="rId11"/>
    <p:sldId id="289" r:id="rId12"/>
    <p:sldId id="280" r:id="rId13"/>
    <p:sldId id="284" r:id="rId14"/>
    <p:sldId id="290" r:id="rId15"/>
    <p:sldId id="291" r:id="rId16"/>
    <p:sldId id="295" r:id="rId17"/>
    <p:sldId id="276" r:id="rId18"/>
    <p:sldId id="292" r:id="rId19"/>
    <p:sldId id="293" r:id="rId20"/>
    <p:sldId id="294" r:id="rId21"/>
    <p:sldId id="296" r:id="rId22"/>
    <p:sldId id="297" r:id="rId23"/>
    <p:sldId id="298" r:id="rId24"/>
    <p:sldId id="299" r:id="rId25"/>
    <p:sldId id="300" r:id="rId26"/>
    <p:sldId id="301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86421" autoAdjust="0"/>
  </p:normalViewPr>
  <p:slideViewPr>
    <p:cSldViewPr snapToGrid="0">
      <p:cViewPr varScale="1">
        <p:scale>
          <a:sx n="97" d="100"/>
          <a:sy n="97" d="100"/>
        </p:scale>
        <p:origin x="25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44-41FF-AB4B-DA4A4A56D3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44-41FF-AB4B-DA4A4A56D3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44-41FF-AB4B-DA4A4A56D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315424"/>
        <c:axId val="669741440"/>
        <c:axId val="561991744"/>
      </c:bar3DChart>
      <c:catAx>
        <c:axId val="13531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69741440"/>
        <c:crosses val="autoZero"/>
        <c:auto val="1"/>
        <c:lblAlgn val="ctr"/>
        <c:lblOffset val="100"/>
        <c:noMultiLvlLbl val="0"/>
      </c:catAx>
      <c:valAx>
        <c:axId val="66974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315424"/>
        <c:crosses val="autoZero"/>
        <c:crossBetween val="between"/>
      </c:valAx>
      <c:serAx>
        <c:axId val="561991744"/>
        <c:scaling>
          <c:orientation val="minMax"/>
        </c:scaling>
        <c:delete val="0"/>
        <c:axPos val="b"/>
        <c:majorTickMark val="out"/>
        <c:minorTickMark val="none"/>
        <c:tickLblPos val="nextTo"/>
        <c:crossAx val="66974144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51A-1E41-4E93-B8BD-50BA1DFFD80A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F6D2F-DAD6-4AC9-9790-6762A359B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81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106j/lectures/02-Programming-In-Karel/02-Programming-In-Karel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F6D2F-DAD6-4AC9-9790-6762A359B9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57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“Computer Science” includes </a:t>
            </a:r>
          </a:p>
          <a:p>
            <a:r>
              <a:rPr lang="en-GB" dirty="0" smtClean="0"/>
              <a:t>Prog3</a:t>
            </a:r>
            <a:r>
              <a:rPr lang="en-GB" baseline="0" dirty="0" smtClean="0"/>
              <a:t> includes more Java, Java Spring, Web APIs (Google Maps typically), MATLAB + Python + </a:t>
            </a:r>
            <a:r>
              <a:rPr lang="en-GB" baseline="0" dirty="0" err="1" smtClean="0"/>
              <a:t>Raspi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.Net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F6D2F-DAD6-4AC9-9790-6762A359B9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Luxton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-Reilly, A.,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Albluwi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I., Becker, B.A., Giannakos, M., Kumar, A.N.,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L., Paterson, J., Scott, M.J.,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Sheard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and Szabo, C., 2018, July. Introductory programming: a systematic literature review. In 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Companion of the 23rd Annual ACM Conference on Innovation and Technology in Computer Science Education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(pp. 55-106). ACM.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Lewis, C.M., 2010, March. How programming environment shapes perception, learning and goals: logo vs. scratch. In 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41st ACM technical symposium on Computer science education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(pp. 346-350). ACM.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F6D2F-DAD6-4AC9-9790-6762A359B9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2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https://web.stanford.edu/class/cs106j/lectures/02-Programming-In-Karel/02-Programming-In-Karel.pdf</a:t>
            </a:r>
            <a:endParaRPr lang="en-GB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Bergin, J., Stehlik, M., Roberts, J. and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Pattis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R., 2005. 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Karel J. Robot: A gentle introduction to the art of object-oriented programming in Java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Redwood City: Dream Songs.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F6D2F-DAD6-4AC9-9790-6762A359B9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7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CS &amp; maths mixed in </a:t>
            </a:r>
            <a:r>
              <a:rPr lang="en-GB" i="1" dirty="0" smtClean="0"/>
              <a:t>programming</a:t>
            </a:r>
            <a:r>
              <a:rPr lang="en-GB" i="0" dirty="0" smtClean="0"/>
              <a:t> for 5-6 weeks,</a:t>
            </a:r>
            <a:r>
              <a:rPr lang="en-GB" i="0" baseline="0" dirty="0" smtClean="0"/>
              <a:t> but they were together in “professional environments” all year so we felt it was also useful to motivate some sharing and working-together on “subject-specific skills” at the same time they were being introduced to working together on “soft” or “employability” skills…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F6D2F-DAD6-4AC9-9790-6762A359B98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96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“Guessing games”</a:t>
            </a:r>
            <a:r>
              <a:rPr lang="en-GB" baseline="0" dirty="0" smtClean="0"/>
              <a:t> prompts discussion of loops, randomness, strategy, bisection</a:t>
            </a:r>
          </a:p>
          <a:p>
            <a:r>
              <a:rPr lang="en-GB" baseline="0" dirty="0" smtClean="0"/>
              <a:t>“</a:t>
            </a:r>
            <a:r>
              <a:rPr lang="en-GB" baseline="0" dirty="0" err="1" smtClean="0"/>
              <a:t>Collatz</a:t>
            </a:r>
            <a:r>
              <a:rPr lang="en-GB" baseline="0" dirty="0" smtClean="0"/>
              <a:t>” gives us a platform for introducing conjectures, proof, unsolved problems, illustrated in MATLAB (and for more advanced students we discuss number representation, MATLAB’s types, accuracy and rounding/overflow </a:t>
            </a:r>
            <a:r>
              <a:rPr lang="en-GB" i="1" baseline="0" dirty="0" smtClean="0"/>
              <a:t>etc.</a:t>
            </a:r>
            <a:r>
              <a:rPr lang="en-GB" i="0" baseline="0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F6D2F-DAD6-4AC9-9790-6762A359B98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0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… but TBH I’m really just happy it’s</a:t>
            </a:r>
            <a:r>
              <a:rPr lang="en-GB" baseline="0" dirty="0" smtClean="0"/>
              <a:t> still positively-correlated!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F6D2F-DAD6-4AC9-9790-6762A359B98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86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body" sz="quarter" idx="13"/>
          </p:nvPr>
        </p:nvSpPr>
        <p:spPr>
          <a:xfrm>
            <a:off x="444500" y="904715"/>
            <a:ext cx="11303000" cy="7543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4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4"/>
          </p:nvPr>
        </p:nvSpPr>
        <p:spPr>
          <a:xfrm>
            <a:off x="444500" y="1901825"/>
            <a:ext cx="11303000" cy="4351338"/>
          </a:xfrm>
          <a:prstGeom prst="rect">
            <a:avLst/>
          </a:prstGeom>
        </p:spPr>
        <p:txBody>
          <a:bodyPr/>
          <a:lstStyle>
            <a:lvl1pPr marL="514350" indent="-514350">
              <a:buSzTx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ape 6"/>
          <p:cNvSpPr>
            <a:spLocks noGrp="1"/>
          </p:cNvSpPr>
          <p:nvPr>
            <p:ph type="sldNum" sz="quarter" idx="15"/>
          </p:nvPr>
        </p:nvSpPr>
        <p:spPr>
          <a:xfrm>
            <a:off x="11747500" y="6360953"/>
            <a:ext cx="273050" cy="269875"/>
          </a:xfrm>
          <a:ln/>
        </p:spPr>
        <p:txBody>
          <a:bodyPr/>
          <a:lstStyle>
            <a:lvl1pPr>
              <a:defRPr/>
            </a:lvl1pPr>
          </a:lstStyle>
          <a:p>
            <a:fld id="{024B9A6D-409A-4914-A878-C1BDE4414A1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hape 2"/>
          <p:cNvSpPr>
            <a:spLocks noChangeArrowheads="1"/>
          </p:cNvSpPr>
          <p:nvPr/>
        </p:nvSpPr>
        <p:spPr bwMode="auto">
          <a:xfrm>
            <a:off x="0" y="904875"/>
            <a:ext cx="284163" cy="703263"/>
          </a:xfrm>
          <a:prstGeom prst="rect">
            <a:avLst/>
          </a:prstGeom>
          <a:solidFill>
            <a:srgbClr val="0F8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/>
          <a:p>
            <a:pPr algn="ctr" hangingPunct="0"/>
            <a:endParaRPr lang="en-US" sz="1800" b="0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625590"/>
            <a:ext cx="10960100" cy="224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normAutofit fontScale="77500" lnSpcReduction="20000"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kern="0" dirty="0" smtClean="0"/>
              <a:t>IMA Higher Education Teaching and Learning Workshops 2018/2019: Programming in the Undergraduate Mathematics Curriculum. Middlesex University, 27</a:t>
            </a:r>
            <a:r>
              <a:rPr lang="en-GB" sz="1600" kern="0" baseline="30000" dirty="0" smtClean="0"/>
              <a:t>th</a:t>
            </a:r>
            <a:r>
              <a:rPr lang="en-GB" sz="1600" kern="0" dirty="0" smtClean="0"/>
              <a:t> June 2019.</a:t>
            </a:r>
            <a:endParaRPr kumimoji="0" lang="en-GB" sz="1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718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9A6D-409A-4914-A878-C1BDE4414A19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4" name="TPChart" hidden="1"/>
          <p:cNvGraphicFramePr/>
          <p:nvPr>
            <p:extLst>
              <p:ext uri="{D42A27DB-BD31-4B8C-83A1-F6EECF244321}">
                <p14:modId xmlns:p14="http://schemas.microsoft.com/office/powerpoint/2010/main" val="1063458600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2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2" y="691214"/>
            <a:ext cx="12031978" cy="6166786"/>
          </a:xfrm>
          <a:prstGeom prst="rect">
            <a:avLst/>
          </a:prstGeom>
        </p:spPr>
      </p:pic>
      <p:sp>
        <p:nvSpPr>
          <p:cNvPr id="23" name="Shape 23"/>
          <p:cNvSpPr>
            <a:spLocks noGrp="1"/>
          </p:cNvSpPr>
          <p:nvPr>
            <p:ph type="body" sz="quarter" idx="14"/>
          </p:nvPr>
        </p:nvSpPr>
        <p:spPr>
          <a:xfrm>
            <a:off x="4194581" y="172989"/>
            <a:ext cx="7716179" cy="307976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ape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24B9A6D-409A-4914-A878-C1BDE4414A1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hape 78"/>
          <p:cNvSpPr>
            <a:spLocks noChangeArrowheads="1"/>
          </p:cNvSpPr>
          <p:nvPr userDrawn="1"/>
        </p:nvSpPr>
        <p:spPr bwMode="auto">
          <a:xfrm>
            <a:off x="1" y="0"/>
            <a:ext cx="160020" cy="6859588"/>
          </a:xfrm>
          <a:prstGeom prst="rect">
            <a:avLst/>
          </a:prstGeom>
          <a:solidFill>
            <a:srgbClr val="0F8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/>
          <a:p>
            <a:pPr algn="ctr" hangingPunct="0"/>
            <a:endParaRPr lang="en-US" sz="1800" b="0">
              <a:latin typeface="Calibri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68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Ima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"/>
          <a:stretch/>
        </p:blipFill>
        <p:spPr>
          <a:xfrm>
            <a:off x="284163" y="691214"/>
            <a:ext cx="11914824" cy="6166786"/>
          </a:xfrm>
          <a:prstGeom prst="rect">
            <a:avLst/>
          </a:prstGeom>
        </p:spPr>
      </p:pic>
      <p:sp>
        <p:nvSpPr>
          <p:cNvPr id="5" name="Shape 33"/>
          <p:cNvSpPr>
            <a:spLocks noChangeArrowheads="1"/>
          </p:cNvSpPr>
          <p:nvPr/>
        </p:nvSpPr>
        <p:spPr bwMode="auto">
          <a:xfrm>
            <a:off x="0" y="2101850"/>
            <a:ext cx="284163" cy="703263"/>
          </a:xfrm>
          <a:prstGeom prst="rect">
            <a:avLst/>
          </a:prstGeom>
          <a:solidFill>
            <a:srgbClr val="0F8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/>
          <a:p>
            <a:pPr algn="ctr" hangingPunct="0"/>
            <a:endParaRPr lang="en-US" sz="1800" b="0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34" name="Shape 34"/>
          <p:cNvSpPr>
            <a:spLocks noGrp="1"/>
          </p:cNvSpPr>
          <p:nvPr>
            <p:ph type="body" sz="quarter" idx="14"/>
          </p:nvPr>
        </p:nvSpPr>
        <p:spPr>
          <a:xfrm>
            <a:off x="6846029" y="172989"/>
            <a:ext cx="5064731" cy="307976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5"/>
          </p:nvPr>
        </p:nvSpPr>
        <p:spPr>
          <a:xfrm>
            <a:off x="284163" y="2098516"/>
            <a:ext cx="5287581" cy="70659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4400" b="1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hape 3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4B9A6D-409A-4914-A878-C1BDE4414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16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py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8"/>
          <a:stretch/>
        </p:blipFill>
        <p:spPr>
          <a:xfrm>
            <a:off x="6107199" y="595"/>
            <a:ext cx="6084801" cy="6857405"/>
          </a:xfrm>
          <a:prstGeom prst="rect">
            <a:avLst/>
          </a:prstGeom>
        </p:spPr>
      </p:pic>
      <p:sp>
        <p:nvSpPr>
          <p:cNvPr id="53" name="Shape 53"/>
          <p:cNvSpPr>
            <a:spLocks noGrp="1"/>
          </p:cNvSpPr>
          <p:nvPr>
            <p:ph type="body" sz="quarter" idx="13"/>
          </p:nvPr>
        </p:nvSpPr>
        <p:spPr>
          <a:xfrm>
            <a:off x="444500" y="6329840"/>
            <a:ext cx="5482348" cy="307976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4"/>
          </p:nvPr>
        </p:nvSpPr>
        <p:spPr>
          <a:xfrm>
            <a:off x="444500" y="904715"/>
            <a:ext cx="5482348" cy="7543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4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half" idx="15"/>
          </p:nvPr>
        </p:nvSpPr>
        <p:spPr>
          <a:xfrm>
            <a:off x="444500" y="1901825"/>
            <a:ext cx="5472159" cy="43513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B9A6D-409A-4914-A878-C1BDE4414A1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hape 2"/>
          <p:cNvSpPr>
            <a:spLocks noChangeArrowheads="1"/>
          </p:cNvSpPr>
          <p:nvPr/>
        </p:nvSpPr>
        <p:spPr bwMode="auto">
          <a:xfrm>
            <a:off x="0" y="904875"/>
            <a:ext cx="284163" cy="703263"/>
          </a:xfrm>
          <a:prstGeom prst="rect">
            <a:avLst/>
          </a:prstGeom>
          <a:solidFill>
            <a:srgbClr val="0F8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/>
          <a:p>
            <a:pPr algn="ctr" hangingPunct="0"/>
            <a:endParaRPr lang="en-US" sz="1800" b="0">
              <a:latin typeface="Calibri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64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py,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0" y="904875"/>
            <a:ext cx="284163" cy="703263"/>
          </a:xfrm>
          <a:prstGeom prst="rect">
            <a:avLst/>
          </a:prstGeom>
          <a:solidFill>
            <a:srgbClr val="0F8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/>
          <a:p>
            <a:pPr algn="ctr" hangingPunct="0"/>
            <a:endParaRPr lang="en-US" sz="1800" b="0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65" name="Shape 65"/>
          <p:cNvSpPr>
            <a:spLocks noGrp="1"/>
          </p:cNvSpPr>
          <p:nvPr>
            <p:ph type="body" sz="quarter" idx="13"/>
          </p:nvPr>
        </p:nvSpPr>
        <p:spPr>
          <a:xfrm>
            <a:off x="444500" y="6329840"/>
            <a:ext cx="5789089" cy="307976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5"/>
          </p:nvPr>
        </p:nvSpPr>
        <p:spPr>
          <a:xfrm>
            <a:off x="444500" y="904715"/>
            <a:ext cx="11508514" cy="7543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4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half" idx="16"/>
          </p:nvPr>
        </p:nvSpPr>
        <p:spPr>
          <a:xfrm>
            <a:off x="444500" y="1901825"/>
            <a:ext cx="5472159" cy="43513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hape 7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24B9A6D-409A-4914-A878-C1BDE4414A19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2" t="28088" b="9015"/>
          <a:stretch/>
        </p:blipFill>
        <p:spPr>
          <a:xfrm>
            <a:off x="6084060" y="2075020"/>
            <a:ext cx="6107940" cy="38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6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KingstonLogo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54000"/>
            <a:ext cx="8826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Shape 87"/>
          <p:cNvSpPr>
            <a:spLocks noGrp="1"/>
          </p:cNvSpPr>
          <p:nvPr>
            <p:ph type="body" sz="half" idx="13"/>
          </p:nvPr>
        </p:nvSpPr>
        <p:spPr>
          <a:xfrm>
            <a:off x="6541194" y="233931"/>
            <a:ext cx="5317486" cy="62631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ape 88"/>
          <p:cNvSpPr>
            <a:spLocks noGrp="1"/>
          </p:cNvSpPr>
          <p:nvPr>
            <p:ph type="sldNum" sz="quarter" idx="14"/>
          </p:nvPr>
        </p:nvSpPr>
        <p:spPr>
          <a:xfrm>
            <a:off x="11080750" y="6403975"/>
            <a:ext cx="273050" cy="269875"/>
          </a:xfrm>
        </p:spPr>
        <p:txBody>
          <a:bodyPr/>
          <a:lstStyle>
            <a:lvl1pPr>
              <a:defRPr/>
            </a:lvl1pPr>
          </a:lstStyle>
          <a:p>
            <a:fld id="{024B9A6D-409A-4914-A878-C1BDE4414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97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33276"/>
            <a:ext cx="12192000" cy="224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normAutofit fontScale="77500" lnSpcReduction="20000"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kern="0" dirty="0" smtClean="0"/>
              <a:t>IMA Higher Education Teaching and Learning Workshops 2018/2019: Programming in the Undergraduate Mathematics Curriculum. Middlesex University, 27</a:t>
            </a:r>
            <a:r>
              <a:rPr lang="en-GB" sz="1600" kern="0" baseline="30000" dirty="0" smtClean="0"/>
              <a:t>th</a:t>
            </a:r>
            <a:r>
              <a:rPr lang="en-GB" sz="1600" kern="0" dirty="0" smtClean="0"/>
              <a:t> June 2019.</a:t>
            </a:r>
            <a:endParaRPr kumimoji="0" lang="en-GB" sz="1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78"/>
          <p:cNvSpPr>
            <a:spLocks noChangeArrowheads="1"/>
          </p:cNvSpPr>
          <p:nvPr userDrawn="1"/>
        </p:nvSpPr>
        <p:spPr bwMode="auto">
          <a:xfrm rot="5400000">
            <a:off x="6067392" y="508668"/>
            <a:ext cx="57216" cy="12192000"/>
          </a:xfrm>
          <a:prstGeom prst="rect">
            <a:avLst/>
          </a:prstGeom>
          <a:solidFill>
            <a:srgbClr val="0F8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/>
          <a:p>
            <a:pPr algn="ctr" hangingPunct="0"/>
            <a:endParaRPr lang="en-US" sz="1800" b="0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9" name="Shape 78"/>
          <p:cNvSpPr>
            <a:spLocks noChangeArrowheads="1"/>
          </p:cNvSpPr>
          <p:nvPr userDrawn="1"/>
        </p:nvSpPr>
        <p:spPr bwMode="auto">
          <a:xfrm rot="5400000">
            <a:off x="6067392" y="-5550017"/>
            <a:ext cx="57216" cy="12192000"/>
          </a:xfrm>
          <a:prstGeom prst="rect">
            <a:avLst/>
          </a:prstGeom>
          <a:solidFill>
            <a:srgbClr val="0F80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/>
          <a:p>
            <a:pPr algn="ctr" hangingPunct="0"/>
            <a:endParaRPr lang="en-US" sz="1800" b="0">
              <a:latin typeface="Calibri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5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A82985-B0B9-493F-B8C9-6FD9CE0D9412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4B9A6D-409A-4914-A878-C1BDE4414A1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30" y="1600201"/>
            <a:ext cx="8285429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031" y="4260000"/>
            <a:ext cx="7266515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1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4"/>
          <p:cNvSpPr>
            <a:spLocks noGrp="1"/>
          </p:cNvSpPr>
          <p:nvPr>
            <p:ph type="title"/>
          </p:nvPr>
        </p:nvSpPr>
        <p:spPr bwMode="auto">
          <a:xfrm>
            <a:off x="444500" y="904875"/>
            <a:ext cx="10515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Title Text</a:t>
            </a:r>
          </a:p>
        </p:txBody>
      </p:sp>
      <p:sp>
        <p:nvSpPr>
          <p:cNvPr id="1028" name="Shape 5"/>
          <p:cNvSpPr>
            <a:spLocks noGrp="1"/>
          </p:cNvSpPr>
          <p:nvPr>
            <p:ph type="body" idx="1"/>
          </p:nvPr>
        </p:nvSpPr>
        <p:spPr bwMode="auto">
          <a:xfrm>
            <a:off x="444500" y="19018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Body Level One</a:t>
            </a:r>
          </a:p>
          <a:p>
            <a:pPr lvl="1"/>
            <a:r>
              <a:rPr lang="en-US">
                <a:sym typeface="Arial" charset="0"/>
              </a:rPr>
              <a:t>Body Level Two</a:t>
            </a:r>
          </a:p>
          <a:p>
            <a:pPr lvl="2"/>
            <a:r>
              <a:rPr lang="en-US">
                <a:sym typeface="Arial" charset="0"/>
              </a:rPr>
              <a:t>Body Level Three</a:t>
            </a:r>
          </a:p>
          <a:p>
            <a:pPr lvl="3"/>
            <a:r>
              <a:rPr lang="en-US">
                <a:sym typeface="Arial" charset="0"/>
              </a:rPr>
              <a:t>Body Level Four</a:t>
            </a:r>
          </a:p>
          <a:p>
            <a:pPr lvl="4"/>
            <a:r>
              <a:rPr lang="en-US">
                <a:sym typeface="Arial" charset="0"/>
              </a:rPr>
              <a:t>Body Level Five</a:t>
            </a:r>
          </a:p>
        </p:txBody>
      </p:sp>
      <p:sp>
        <p:nvSpPr>
          <p:cNvPr id="1029" name="Shape 6"/>
          <p:cNvSpPr>
            <a:spLocks noGrp="1"/>
          </p:cNvSpPr>
          <p:nvPr>
            <p:ph type="sldNum" sz="quarter" idx="2"/>
          </p:nvPr>
        </p:nvSpPr>
        <p:spPr bwMode="auto">
          <a:xfrm>
            <a:off x="11565558" y="6363401"/>
            <a:ext cx="273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1200" b="0">
                <a:solidFill>
                  <a:srgbClr val="888888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fld id="{024B9A6D-409A-4914-A878-C1BDE4414A1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9" y="209227"/>
            <a:ext cx="2181821" cy="1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47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9" r:id="rId7"/>
    <p:sldLayoutId id="2147483673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/>
          <a:ea typeface="ＭＳ Ｐゴシック" charset="0"/>
          <a:cs typeface="Arial"/>
          <a:sym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/>
          <a:ea typeface="ＭＳ Ｐゴシック" charset="0"/>
          <a:cs typeface="Arial"/>
          <a:sym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/>
          <a:ea typeface="ＭＳ Ｐゴシック" charset="0"/>
          <a:cs typeface="Arial"/>
          <a:sym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/>
          <a:ea typeface="ＭＳ Ｐゴシック" charset="0"/>
          <a:cs typeface="Arial"/>
          <a:sym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/>
          <a:ea typeface="ＭＳ Ｐゴシック" charset="0"/>
          <a:cs typeface="Arial"/>
          <a:sym typeface="Arial" charset="0"/>
        </a:defRPr>
      </a:lvl5pPr>
      <a:lvl6pPr marL="0" marR="0" indent="0" algn="l" defTabSz="9144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Helvetica" charset="0"/>
        <a:buChar char="–"/>
        <a:defRPr sz="2800">
          <a:solidFill>
            <a:srgbClr val="FFFFFF"/>
          </a:solidFill>
          <a:latin typeface="Arial"/>
          <a:ea typeface="ＭＳ Ｐゴシック" charset="0"/>
          <a:cs typeface="Arial"/>
          <a:sym typeface="Arial" charset="0"/>
        </a:defRPr>
      </a:lvl1pPr>
      <a:lvl2pPr marL="723900" indent="-2667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Helvetica" charset="0"/>
        <a:buChar char="•"/>
        <a:defRPr sz="2800">
          <a:solidFill>
            <a:srgbClr val="FFFFFF"/>
          </a:solidFill>
          <a:latin typeface="Arial"/>
          <a:ea typeface="Arial"/>
          <a:cs typeface="Arial"/>
          <a:sym typeface="Arial" charset="0"/>
        </a:defRPr>
      </a:lvl2pPr>
      <a:lvl3pPr marL="1233488" indent="-319088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Helvetica" charset="0"/>
        <a:buChar char="•"/>
        <a:defRPr sz="2800">
          <a:solidFill>
            <a:srgbClr val="FFFFFF"/>
          </a:solidFill>
          <a:latin typeface="Arial"/>
          <a:ea typeface="Arial"/>
          <a:cs typeface="Arial"/>
          <a:sym typeface="Arial" charset="0"/>
        </a:defRPr>
      </a:lvl3pPr>
      <a:lvl4pPr marL="1727200" indent="-355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Helvetica" charset="0"/>
        <a:buChar char="•"/>
        <a:defRPr sz="2800">
          <a:solidFill>
            <a:srgbClr val="FFFFFF"/>
          </a:solidFill>
          <a:latin typeface="Arial"/>
          <a:ea typeface="Arial"/>
          <a:cs typeface="Arial"/>
          <a:sym typeface="Arial" charset="0"/>
        </a:defRPr>
      </a:lvl4pPr>
      <a:lvl5pPr marL="2184400" indent="-355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Helvetica" charset="0"/>
        <a:buChar char="•"/>
        <a:defRPr sz="2800">
          <a:solidFill>
            <a:srgbClr val="FFFFFF"/>
          </a:solidFill>
          <a:latin typeface="Arial"/>
          <a:ea typeface="Arial"/>
          <a:cs typeface="Arial"/>
          <a:sym typeface="Arial" charset="0"/>
        </a:defRPr>
      </a:lvl5pPr>
      <a:lvl6pPr marL="2641600" marR="0" indent="-355600" algn="l" defTabSz="91440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nooblab.com/NoobLab/contents/kunet.kingston.ac.uk/ku63026/TLAP/p1v5/java3-403#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nooblab.com/NoobLab/contents/paulneve.com/ma4100/tlap1#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oblab.com/NoobLab/contents/kunet.kingston.ac.uk/ku13043/TLAP/p1v5/tlap2-vcs#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nooblab.com/NoobLab/contents/kunet.kingston.ac.uk/ku13043/TLAP/p1v5/js4-n4p/#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.Neve@kingston.ac.uk" TargetMode="External"/><Relationship Id="rId2" Type="http://schemas.openxmlformats.org/officeDocument/2006/relationships/hyperlink" Target="mailto:jdp@kingston.ac.uk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jdp@kingston.ac.u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ooblab.com/NoobLab/contents/kunet.kingston.ac.uk/ku13043/TLAP/p1v5/tlap2-vcs#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karelsim.com/karel.html" TargetMode="External"/><Relationship Id="rId3" Type="http://schemas.openxmlformats.org/officeDocument/2006/relationships/hyperlink" Target="https://web.stanford.edu/class/cs106j/lectures/02-Programming-In-Karel/02-Programming-In-Karel.pdf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hyperlink" Target="https://codehs.com/info/curriculum/introkarel" TargetMode="External"/><Relationship Id="rId10" Type="http://schemas.openxmlformats.org/officeDocument/2006/relationships/hyperlink" Target="http://stanford.edu/~stepp/karel/karel-the-robot-learns-java.pdf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ooblab.com/NoobLab/contents/kunet.kingston.ac.uk/ku13043/TLAP/p1v5/tlap5-st#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nooblab.com/NoobLab/contents/kunet.kingston.ac.uk/ku13043/TLAP/p1v5/js4-n4p/#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30400" y="900960"/>
            <a:ext cx="8331200" cy="2948741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5pPr>
            <a:lvl6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kern="0" dirty="0"/>
              <a:t>Nooblab and MATLAB: Teaching programming to maths </a:t>
            </a:r>
            <a:r>
              <a:rPr lang="en-GB" i="1" kern="0" dirty="0"/>
              <a:t>and</a:t>
            </a:r>
            <a:r>
              <a:rPr lang="en-GB" kern="0" dirty="0"/>
              <a:t> computing students.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30401" y="3849701"/>
            <a:ext cx="8331200" cy="2756783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–"/>
              <a:defRPr sz="2800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marL="723900" indent="-2667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233488" indent="-319088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727200" indent="-355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184400" indent="-355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6416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GB" sz="2400" kern="0" dirty="0"/>
              <a:t>James </a:t>
            </a:r>
            <a:r>
              <a:rPr lang="en-GB" sz="2400" kern="0" dirty="0" smtClean="0"/>
              <a:t>Denholm-Price and Paul Neve</a:t>
            </a:r>
            <a:br>
              <a:rPr lang="en-GB" sz="2400" kern="0" dirty="0" smtClean="0"/>
            </a:br>
            <a:r>
              <a:rPr lang="en-GB" sz="2400" kern="0" dirty="0" smtClean="0"/>
              <a:t>School </a:t>
            </a:r>
            <a:r>
              <a:rPr lang="en-GB" sz="2400" kern="0" dirty="0"/>
              <a:t>of Computer Science &amp; Mathematics</a:t>
            </a:r>
            <a:br>
              <a:rPr lang="en-GB" sz="2400" kern="0" dirty="0"/>
            </a:br>
            <a:r>
              <a:rPr lang="en-GB" sz="2400" kern="0" dirty="0" smtClean="0"/>
              <a:t>Kingston University</a:t>
            </a:r>
          </a:p>
          <a:p>
            <a:pPr marL="0" indent="0" algn="ctr">
              <a:buNone/>
            </a:pPr>
            <a:r>
              <a:rPr lang="en-GB" sz="2400" kern="0" dirty="0" smtClean="0">
                <a:solidFill>
                  <a:srgbClr val="7030A0"/>
                </a:solidFill>
              </a:rPr>
              <a:t>IMA </a:t>
            </a:r>
            <a:r>
              <a:rPr lang="en-GB" sz="2400" kern="0" dirty="0">
                <a:solidFill>
                  <a:srgbClr val="7030A0"/>
                </a:solidFill>
              </a:rPr>
              <a:t>Higher Education </a:t>
            </a:r>
            <a:r>
              <a:rPr lang="en-GB" sz="2400" kern="0" dirty="0" smtClean="0">
                <a:solidFill>
                  <a:srgbClr val="7030A0"/>
                </a:solidFill>
              </a:rPr>
              <a:t>Teaching and Learning Workshop </a:t>
            </a:r>
            <a:r>
              <a:rPr lang="en-GB" sz="2400" kern="0" dirty="0">
                <a:solidFill>
                  <a:srgbClr val="7030A0"/>
                </a:solidFill>
              </a:rPr>
              <a:t>2018/2019: Programming in the Undergraduate Mathematics </a:t>
            </a:r>
            <a:r>
              <a:rPr lang="en-GB" sz="2400" kern="0" dirty="0" smtClean="0">
                <a:solidFill>
                  <a:srgbClr val="7030A0"/>
                </a:solidFill>
              </a:rPr>
              <a:t>Curriculum, 27</a:t>
            </a:r>
            <a:r>
              <a:rPr lang="en-GB" sz="2400" kern="0" baseline="30000" dirty="0" smtClean="0">
                <a:solidFill>
                  <a:srgbClr val="7030A0"/>
                </a:solidFill>
              </a:rPr>
              <a:t>th</a:t>
            </a:r>
            <a:r>
              <a:rPr lang="en-GB" sz="2400" kern="0" dirty="0" smtClean="0">
                <a:solidFill>
                  <a:srgbClr val="7030A0"/>
                </a:solidFill>
              </a:rPr>
              <a:t> June 2019, </a:t>
            </a:r>
            <a:br>
              <a:rPr lang="en-GB" sz="2400" kern="0" dirty="0" smtClean="0">
                <a:solidFill>
                  <a:srgbClr val="7030A0"/>
                </a:solidFill>
              </a:rPr>
            </a:br>
            <a:r>
              <a:rPr lang="en-GB" sz="2400" kern="0" dirty="0" smtClean="0">
                <a:solidFill>
                  <a:srgbClr val="7030A0"/>
                </a:solidFill>
              </a:rPr>
              <a:t>Middlesex University</a:t>
            </a:r>
            <a:endParaRPr lang="en-GB" sz="2400" b="1" dirty="0">
              <a:solidFill>
                <a:srgbClr val="7030A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772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1 </a:t>
            </a:r>
            <a:r>
              <a:rPr lang="en-GB" sz="2000" dirty="0" smtClean="0"/>
              <a:t>(30 credits, Level 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804961"/>
            <a:ext cx="4265152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Travels through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Python sampler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A simple web-based MVC-style kit to give easy “wins” to those stalled in code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Pure JavaScript and then DOM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Basic Java syntax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OO Java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948" y="1894015"/>
            <a:ext cx="7577394" cy="426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1 </a:t>
            </a:r>
            <a:r>
              <a:rPr lang="en-GB" sz="2000" dirty="0" smtClean="0"/>
              <a:t>(30 credits, Level 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804961"/>
            <a:ext cx="4265152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Travels through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Python sampler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A simple web-based MVC-style kit to give easy “wins” to those stalled in code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Pure JavaScript and then DOM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Basic Java syntax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OO Java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508" y="1864518"/>
            <a:ext cx="7629833" cy="42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maths (prior to 2018)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maths module just uses </a:t>
            </a:r>
            <a:r>
              <a:rPr lang="en-GB" i="1" dirty="0" smtClean="0"/>
              <a:t>Nooblab </a:t>
            </a:r>
            <a:r>
              <a:rPr lang="en-GB" dirty="0" smtClean="0"/>
              <a:t>for “thinking like a programmer” tasks – getting over initial hurdles of code,  concepts and simple syntax</a:t>
            </a:r>
          </a:p>
          <a:p>
            <a:r>
              <a:rPr lang="en-GB" dirty="0" smtClean="0"/>
              <a:t>Prior to 2018 we used a pseudocode language exclusively – </a:t>
            </a:r>
            <a:r>
              <a:rPr lang="en-GB" b="1" dirty="0" smtClean="0">
                <a:solidFill>
                  <a:srgbClr val="FFFF00"/>
                </a:solidFill>
              </a:rPr>
              <a:t>no visual programming tool</a:t>
            </a:r>
            <a:r>
              <a:rPr lang="en-GB" dirty="0" smtClean="0"/>
              <a:t>: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83" y="4077493"/>
            <a:ext cx="10246717" cy="576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0039 -0.3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maths (2018)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01825"/>
            <a:ext cx="10515600" cy="225169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This year we adopted Carol, sharing with CS so the two cohorts mixed … starting with “blocks” code followed-by a Python text-based “bridge” after 3 weeks intended to give a clear segue into MATLAB</a:t>
            </a:r>
          </a:p>
          <a:p>
            <a:pPr lvl="1"/>
            <a:r>
              <a:rPr lang="en-GB" dirty="0" smtClean="0"/>
              <a:t>(We ought to have used Octave with Nooblab instead of Python but CS wan Python not MATLAB … and TBH we didn’t have manpower to implement Octave-in-Nooblab </a:t>
            </a:r>
            <a:r>
              <a:rPr lang="en-GB" dirty="0" smtClean="0">
                <a:sym typeface="Wingdings" panose="05000000000000000000" pitchFamily="2" charset="2"/>
              </a:rPr>
              <a:t> )</a:t>
            </a:r>
            <a:endParaRPr lang="en-GB" dirty="0" smtClean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033" y="4153514"/>
            <a:ext cx="4277032" cy="2405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566" y="4153514"/>
            <a:ext cx="4277033" cy="24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MATLAB prior to 2018 </a:t>
            </a:r>
            <a:r>
              <a:rPr lang="en-GB" sz="3200" dirty="0" smtClean="0"/>
              <a:t>(and F90 prior to 2016)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Traditional 1h lecture, 2h workshop/problem delivery</a:t>
            </a:r>
          </a:p>
          <a:p>
            <a:r>
              <a:rPr lang="en-GB" dirty="0" smtClean="0"/>
              <a:t>Assessed through coursework (workshop problems) and online quizzes (mix of Bloom’s </a:t>
            </a:r>
            <a:r>
              <a:rPr lang="en-GB" i="1" dirty="0" smtClean="0"/>
              <a:t>knowledge </a:t>
            </a:r>
            <a:r>
              <a:rPr lang="en-GB" dirty="0" smtClean="0"/>
              <a:t>and </a:t>
            </a:r>
            <a:r>
              <a:rPr lang="en-GB" i="1" dirty="0" smtClean="0"/>
              <a:t>apply</a:t>
            </a:r>
            <a:r>
              <a:rPr lang="en-GB" dirty="0" smtClean="0"/>
              <a:t>)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6001"/>
          <a:stretch/>
        </p:blipFill>
        <p:spPr>
          <a:xfrm>
            <a:off x="9387354" y="3446832"/>
            <a:ext cx="2273706" cy="2797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5040"/>
          <a:stretch/>
        </p:blipFill>
        <p:spPr>
          <a:xfrm>
            <a:off x="323851" y="3441452"/>
            <a:ext cx="5054394" cy="2803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5316"/>
          <a:stretch/>
        </p:blipFill>
        <p:spPr>
          <a:xfrm>
            <a:off x="5688274" y="3446832"/>
            <a:ext cx="3389052" cy="28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2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MATLAB from 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3h lecture/workshop – short bursts of talk, lots of exercises</a:t>
            </a:r>
          </a:p>
          <a:p>
            <a:r>
              <a:rPr lang="en-GB" dirty="0" smtClean="0"/>
              <a:t>1h problem-solving session – more “</a:t>
            </a:r>
            <a:r>
              <a:rPr lang="en-GB" dirty="0" err="1" smtClean="0"/>
              <a:t>mathsy</a:t>
            </a:r>
            <a:r>
              <a:rPr lang="en-GB" dirty="0" smtClean="0"/>
              <a:t>” problems:</a:t>
            </a:r>
          </a:p>
          <a:p>
            <a:pPr lvl="1"/>
            <a:r>
              <a:rPr lang="en-GB" dirty="0" smtClean="0"/>
              <a:t>10 Green Bottles – transfer Python to MATLAB</a:t>
            </a:r>
          </a:p>
          <a:p>
            <a:pPr lvl="1"/>
            <a:r>
              <a:rPr lang="en-GB" dirty="0" smtClean="0"/>
              <a:t>Guess an integer in [1,100] – explore code &amp; bisection</a:t>
            </a:r>
          </a:p>
          <a:p>
            <a:pPr lvl="1"/>
            <a:r>
              <a:rPr lang="en-GB" dirty="0" err="1" smtClean="0"/>
              <a:t>Collatz</a:t>
            </a:r>
            <a:r>
              <a:rPr lang="en-GB" dirty="0" smtClean="0"/>
              <a:t> conjecture – loops &amp; “proof” in maths problems</a:t>
            </a:r>
          </a:p>
          <a:p>
            <a:r>
              <a:rPr lang="en-GB" dirty="0" smtClean="0"/>
              <a:t>assessed summatively with coursework (“</a:t>
            </a:r>
            <a:r>
              <a:rPr lang="en-GB" dirty="0" err="1" smtClean="0"/>
              <a:t>mathsy</a:t>
            </a:r>
            <a:r>
              <a:rPr lang="en-GB" dirty="0" smtClean="0"/>
              <a:t>” problems as bonus) and online quizzes in formative mode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2015/6/7 </a:t>
            </a:r>
            <a:r>
              <a:rPr lang="en-GB" i="1" dirty="0" smtClean="0"/>
              <a:t>vs.</a:t>
            </a:r>
            <a:r>
              <a:rPr lang="en-GB" dirty="0" smtClean="0"/>
              <a:t> 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01825"/>
            <a:ext cx="10515600" cy="225169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This year we adopted Carol, sharing with CS so the two cohorts mixed … “blocks” introduction with a Python text-based “bridge” after 3 weeks intended to give a clear segue into MATLAB</a:t>
            </a:r>
          </a:p>
          <a:p>
            <a:r>
              <a:rPr lang="en-GB" dirty="0" smtClean="0"/>
              <a:t>Is one superior to the other? Some concern that the visual “blocks” environment might be too far removed </a:t>
            </a:r>
            <a:r>
              <a:rPr lang="en-GB" dirty="0"/>
              <a:t>from </a:t>
            </a:r>
            <a:r>
              <a:rPr lang="en-GB" dirty="0" smtClean="0"/>
              <a:t>text-based environments like MATLAB 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9" y="4375354"/>
            <a:ext cx="5162550" cy="196215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39" y="4380777"/>
            <a:ext cx="6238594" cy="19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Text-based Nooblab </a:t>
            </a:r>
            <a:r>
              <a:rPr lang="en-GB" sz="3600" dirty="0" smtClean="0">
                <a:solidFill>
                  <a:schemeClr val="bg2"/>
                </a:solidFill>
              </a:rPr>
              <a:t>(Carol </a:t>
            </a:r>
            <a:r>
              <a:rPr lang="en-GB" sz="3600" i="1" dirty="0" smtClean="0">
                <a:solidFill>
                  <a:schemeClr val="bg2"/>
                </a:solidFill>
              </a:rPr>
              <a:t>vs. </a:t>
            </a:r>
            <a:r>
              <a:rPr lang="en-GB" sz="3600" dirty="0" smtClean="0">
                <a:solidFill>
                  <a:schemeClr val="bg2"/>
                </a:solidFill>
              </a:rPr>
              <a:t>non-Carol)</a:t>
            </a:r>
            <a:endParaRPr lang="en-GB" sz="36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01825"/>
            <a:ext cx="4402803" cy="4351338"/>
          </a:xfrm>
        </p:spPr>
        <p:txBody>
          <a:bodyPr/>
          <a:lstStyle/>
          <a:p>
            <a:r>
              <a:rPr lang="en-GB" sz="2400" dirty="0" smtClean="0"/>
              <a:t>2015 (</a:t>
            </a:r>
            <a:r>
              <a:rPr lang="en-GB" sz="2400" i="1" dirty="0" smtClean="0"/>
              <a:t>n</a:t>
            </a:r>
            <a:r>
              <a:rPr lang="en-GB" sz="2400" dirty="0" smtClean="0"/>
              <a:t>=74) </a:t>
            </a:r>
          </a:p>
          <a:p>
            <a:pPr lvl="1"/>
            <a:r>
              <a:rPr lang="en-GB" sz="2400" dirty="0" smtClean="0"/>
              <a:t>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run of this module, bit of a mess but there is a relationship between </a:t>
            </a:r>
            <a:r>
              <a:rPr lang="en-GB" sz="2400" i="1" dirty="0" smtClean="0"/>
              <a:t>preparation</a:t>
            </a:r>
            <a:r>
              <a:rPr lang="en-GB" sz="2400" dirty="0" smtClean="0"/>
              <a:t> and </a:t>
            </a:r>
            <a:r>
              <a:rPr lang="en-GB" sz="2400" i="1" dirty="0" smtClean="0"/>
              <a:t>programming</a:t>
            </a:r>
            <a:r>
              <a:rPr lang="en-GB" sz="2400" dirty="0" smtClean="0"/>
              <a:t> (coursework)</a:t>
            </a:r>
          </a:p>
          <a:p>
            <a:pPr lvl="1"/>
            <a:r>
              <a:rPr lang="en-GB" sz="2400" dirty="0" smtClean="0"/>
              <a:t>100% on text-based Nooblab is not a perfect predictor of success…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303" y="1901825"/>
            <a:ext cx="7145308" cy="46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Text-based Nooblab </a:t>
            </a:r>
            <a:r>
              <a:rPr lang="en-GB" sz="3600" dirty="0">
                <a:solidFill>
                  <a:schemeClr val="bg2"/>
                </a:solidFill>
              </a:rPr>
              <a:t>(Carol </a:t>
            </a:r>
            <a:r>
              <a:rPr lang="en-GB" sz="3600" i="1" dirty="0">
                <a:solidFill>
                  <a:schemeClr val="bg2"/>
                </a:solidFill>
              </a:rPr>
              <a:t>vs. </a:t>
            </a:r>
            <a:r>
              <a:rPr lang="en-GB" sz="3600" dirty="0">
                <a:solidFill>
                  <a:schemeClr val="bg2"/>
                </a:solidFill>
              </a:rPr>
              <a:t>non-Carol)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01825"/>
            <a:ext cx="4402803" cy="4351338"/>
          </a:xfrm>
        </p:spPr>
        <p:txBody>
          <a:bodyPr/>
          <a:lstStyle/>
          <a:p>
            <a:r>
              <a:rPr lang="en-GB" sz="2400" dirty="0" smtClean="0"/>
              <a:t>2015 (</a:t>
            </a:r>
            <a:r>
              <a:rPr lang="en-GB" sz="2400" i="1" dirty="0" smtClean="0"/>
              <a:t>n</a:t>
            </a:r>
            <a:r>
              <a:rPr lang="en-GB" sz="2400" dirty="0" smtClean="0"/>
              <a:t>=74)</a:t>
            </a:r>
          </a:p>
          <a:p>
            <a:r>
              <a:rPr lang="en-GB" sz="2400" dirty="0" smtClean="0"/>
              <a:t>2016 (</a:t>
            </a:r>
            <a:r>
              <a:rPr lang="en-GB" sz="2400" i="1" dirty="0" smtClean="0"/>
              <a:t>n</a:t>
            </a:r>
            <a:r>
              <a:rPr lang="en-GB" sz="2400" dirty="0" smtClean="0"/>
              <a:t>=55)</a:t>
            </a:r>
          </a:p>
          <a:p>
            <a:pPr lvl="1"/>
            <a:r>
              <a:rPr lang="en-GB" sz="2400" dirty="0" smtClean="0"/>
              <a:t>Similar pattern, average module marks are up</a:t>
            </a:r>
            <a:br>
              <a:rPr lang="en-GB" sz="2400" dirty="0" smtClean="0"/>
            </a:br>
            <a:r>
              <a:rPr lang="en-GB" sz="2400" dirty="0" smtClean="0"/>
              <a:t>(we got better at running things?)</a:t>
            </a:r>
          </a:p>
          <a:p>
            <a:pPr lvl="1"/>
            <a:r>
              <a:rPr lang="en-GB" sz="2400" dirty="0" smtClean="0"/>
              <a:t>This time around everyone with good text-based Nooblab does well.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303" y="1901825"/>
            <a:ext cx="7114093" cy="465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Text-based Nooblab </a:t>
            </a:r>
            <a:r>
              <a:rPr lang="en-GB" sz="3600" dirty="0">
                <a:solidFill>
                  <a:schemeClr val="bg2"/>
                </a:solidFill>
              </a:rPr>
              <a:t>(Carol </a:t>
            </a:r>
            <a:r>
              <a:rPr lang="en-GB" sz="3600" i="1" dirty="0">
                <a:solidFill>
                  <a:schemeClr val="bg2"/>
                </a:solidFill>
              </a:rPr>
              <a:t>vs. </a:t>
            </a:r>
            <a:r>
              <a:rPr lang="en-GB" sz="3600" dirty="0">
                <a:solidFill>
                  <a:schemeClr val="bg2"/>
                </a:solidFill>
              </a:rPr>
              <a:t>non-Carol)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01825"/>
            <a:ext cx="4402803" cy="4351338"/>
          </a:xfrm>
        </p:spPr>
        <p:txBody>
          <a:bodyPr/>
          <a:lstStyle/>
          <a:p>
            <a:r>
              <a:rPr lang="en-GB" sz="2400" dirty="0" smtClean="0"/>
              <a:t>2015 (</a:t>
            </a:r>
            <a:r>
              <a:rPr lang="en-GB" sz="2400" i="1" dirty="0" smtClean="0"/>
              <a:t>n</a:t>
            </a:r>
            <a:r>
              <a:rPr lang="en-GB" sz="2400" dirty="0" smtClean="0"/>
              <a:t>=74)</a:t>
            </a:r>
          </a:p>
          <a:p>
            <a:r>
              <a:rPr lang="en-GB" sz="2400" dirty="0" smtClean="0"/>
              <a:t>2016 (</a:t>
            </a:r>
            <a:r>
              <a:rPr lang="en-GB" sz="2400" i="1" dirty="0" smtClean="0"/>
              <a:t>n</a:t>
            </a:r>
            <a:r>
              <a:rPr lang="en-GB" sz="2400" dirty="0" smtClean="0"/>
              <a:t>=55)</a:t>
            </a:r>
          </a:p>
          <a:p>
            <a:r>
              <a:rPr lang="en-GB" sz="2400" dirty="0" smtClean="0"/>
              <a:t>2017 (</a:t>
            </a:r>
            <a:r>
              <a:rPr lang="en-GB" sz="2400" i="1" dirty="0" smtClean="0"/>
              <a:t>n</a:t>
            </a:r>
            <a:r>
              <a:rPr lang="en-GB" sz="2400" dirty="0" smtClean="0"/>
              <a:t>=47)</a:t>
            </a:r>
          </a:p>
          <a:p>
            <a:pPr lvl="1"/>
            <a:r>
              <a:rPr lang="en-GB" sz="2400" dirty="0" smtClean="0"/>
              <a:t>Similar pattern, average module marks are down a bit</a:t>
            </a:r>
          </a:p>
          <a:p>
            <a:pPr lvl="1"/>
            <a:r>
              <a:rPr lang="en-GB" sz="2400" dirty="0"/>
              <a:t>P</a:t>
            </a:r>
            <a:r>
              <a:rPr lang="en-GB" sz="2400" dirty="0" smtClean="0"/>
              <a:t>ass Nooblab and you tend to pass the module?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303" y="1901825"/>
            <a:ext cx="7114093" cy="46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1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Overview/Introduction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What we do at KU</a:t>
            </a:r>
            <a:r>
              <a:rPr lang="en-GB" dirty="0" smtClean="0">
                <a:solidFill>
                  <a:schemeClr val="bg2"/>
                </a:solidFill>
              </a:rPr>
              <a:t>L</a:t>
            </a:r>
          </a:p>
          <a:p>
            <a:r>
              <a:rPr lang="en-GB" i="1" dirty="0" smtClean="0"/>
              <a:t>Nooblab</a:t>
            </a:r>
            <a:endParaRPr lang="en-GB" dirty="0" smtClean="0"/>
          </a:p>
          <a:p>
            <a:pPr lvl="0"/>
            <a:r>
              <a:rPr lang="en-GB" dirty="0" smtClean="0"/>
              <a:t>Does it “work” for </a:t>
            </a:r>
            <a:r>
              <a:rPr lang="en-GB" dirty="0"/>
              <a:t>maths </a:t>
            </a:r>
            <a:r>
              <a:rPr lang="en-GB" i="1" dirty="0"/>
              <a:t>and</a:t>
            </a:r>
            <a:r>
              <a:rPr lang="en-GB" dirty="0"/>
              <a:t> computer science students?</a:t>
            </a:r>
            <a:endParaRPr lang="en-GB" dirty="0" smtClean="0"/>
          </a:p>
          <a:p>
            <a:pPr lvl="0"/>
            <a:r>
              <a:rPr lang="en-GB" dirty="0" smtClean="0"/>
              <a:t>Can we extend it?</a:t>
            </a:r>
          </a:p>
          <a:p>
            <a:pPr lvl="0"/>
            <a:r>
              <a:rPr lang="en-GB" dirty="0" smtClean="0"/>
              <a:t>Can we share it?</a:t>
            </a:r>
          </a:p>
        </p:txBody>
      </p:sp>
    </p:spTree>
    <p:extLst>
      <p:ext uri="{BB962C8B-B14F-4D97-AF65-F5344CB8AC3E}">
        <p14:creationId xmlns:p14="http://schemas.microsoft.com/office/powerpoint/2010/main" val="2771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904875"/>
            <a:ext cx="10898690" cy="754063"/>
          </a:xfrm>
        </p:spPr>
        <p:txBody>
          <a:bodyPr/>
          <a:lstStyle/>
          <a:p>
            <a:r>
              <a:rPr lang="en-GB" dirty="0" smtClean="0"/>
              <a:t>Carol works </a:t>
            </a:r>
            <a:r>
              <a:rPr lang="en-GB" dirty="0" smtClean="0"/>
              <a:t>and so does non-Carol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01825"/>
            <a:ext cx="4402803" cy="4351338"/>
          </a:xfrm>
        </p:spPr>
        <p:txBody>
          <a:bodyPr/>
          <a:lstStyle/>
          <a:p>
            <a:r>
              <a:rPr lang="en-GB" sz="2400" dirty="0" smtClean="0"/>
              <a:t>2015 (</a:t>
            </a:r>
            <a:r>
              <a:rPr lang="en-GB" sz="2400" i="1" dirty="0" smtClean="0"/>
              <a:t>n</a:t>
            </a:r>
            <a:r>
              <a:rPr lang="en-GB" sz="2400" dirty="0" smtClean="0"/>
              <a:t>=74)</a:t>
            </a:r>
          </a:p>
          <a:p>
            <a:r>
              <a:rPr lang="en-GB" sz="2400" dirty="0" smtClean="0"/>
              <a:t>2016 (</a:t>
            </a:r>
            <a:r>
              <a:rPr lang="en-GB" sz="2400" i="1" dirty="0" smtClean="0"/>
              <a:t>n</a:t>
            </a:r>
            <a:r>
              <a:rPr lang="en-GB" sz="2400" dirty="0" smtClean="0"/>
              <a:t>=55)</a:t>
            </a:r>
          </a:p>
          <a:p>
            <a:r>
              <a:rPr lang="en-GB" sz="2400" dirty="0" smtClean="0"/>
              <a:t>2017 (</a:t>
            </a:r>
            <a:r>
              <a:rPr lang="en-GB" sz="2400" i="1" dirty="0" smtClean="0"/>
              <a:t>n</a:t>
            </a:r>
            <a:r>
              <a:rPr lang="en-GB" sz="2400" dirty="0" smtClean="0"/>
              <a:t>=47)</a:t>
            </a:r>
          </a:p>
          <a:p>
            <a:r>
              <a:rPr lang="en-GB" sz="2400" dirty="0" smtClean="0"/>
              <a:t>2018 (</a:t>
            </a:r>
            <a:r>
              <a:rPr lang="en-GB" sz="2400" i="1" dirty="0" smtClean="0"/>
              <a:t>n</a:t>
            </a:r>
            <a:r>
              <a:rPr lang="en-GB" sz="2400" dirty="0" smtClean="0"/>
              <a:t>=36)</a:t>
            </a:r>
          </a:p>
          <a:p>
            <a:pPr lvl="1"/>
            <a:r>
              <a:rPr lang="en-GB" sz="2400" dirty="0" smtClean="0"/>
              <a:t>Best-fit </a:t>
            </a:r>
            <a:r>
              <a:rPr lang="en-GB" sz="2400" i="1" dirty="0" smtClean="0"/>
              <a:t>gradient</a:t>
            </a:r>
            <a:r>
              <a:rPr lang="en-GB" sz="2400" dirty="0" smtClean="0"/>
              <a:t> is larger for the </a:t>
            </a:r>
            <a:r>
              <a:rPr lang="en-GB" sz="2400" i="1" dirty="0" smtClean="0"/>
              <a:t>Carol</a:t>
            </a:r>
            <a:r>
              <a:rPr lang="en-GB" sz="2400" dirty="0" smtClean="0"/>
              <a:t>-based Nooblab, </a:t>
            </a:r>
            <a:r>
              <a:rPr lang="en-GB" sz="2400" i="1" dirty="0" smtClean="0"/>
              <a:t>R²</a:t>
            </a:r>
            <a:r>
              <a:rPr lang="en-GB" sz="2400" dirty="0" smtClean="0"/>
              <a:t> is higher</a:t>
            </a:r>
            <a:endParaRPr lang="en-GB" sz="2400" i="1" dirty="0" smtClean="0"/>
          </a:p>
          <a:p>
            <a:pPr lvl="1">
              <a:buFont typeface="Arial" panose="020B0604020202020204" pitchFamily="34" charset="0"/>
              <a:buChar char="…"/>
            </a:pPr>
            <a:r>
              <a:rPr lang="en-GB" sz="2400" dirty="0" smtClean="0"/>
              <a:t> looks outlier-sensitive but </a:t>
            </a:r>
            <a:r>
              <a:rPr lang="en-GB" sz="2400" i="1" dirty="0" smtClean="0"/>
              <a:t>maybe</a:t>
            </a:r>
            <a:r>
              <a:rPr lang="en-GB" sz="2400" dirty="0" smtClean="0"/>
              <a:t> it’s a hint of stronger discrimination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303" y="1901825"/>
            <a:ext cx="7114093" cy="465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 “computational maths” marks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141313"/>
              </p:ext>
            </p:extLst>
          </p:nvPr>
        </p:nvGraphicFramePr>
        <p:xfrm>
          <a:off x="1574154" y="2176041"/>
          <a:ext cx="8553696" cy="2688218"/>
        </p:xfrm>
        <a:graphic>
          <a:graphicData uri="http://schemas.openxmlformats.org/drawingml/2006/table">
            <a:tbl>
              <a:tblPr/>
              <a:tblGrid>
                <a:gridCol w="1425616"/>
                <a:gridCol w="1425616"/>
                <a:gridCol w="1425616"/>
                <a:gridCol w="1425616"/>
                <a:gridCol w="1425616"/>
                <a:gridCol w="1425616"/>
              </a:tblGrid>
              <a:tr h="650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Nooblab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Programming </a:t>
                      </a:r>
                      <a:r>
                        <a:rPr lang="en-GB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test (S)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Maple test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Programming </a:t>
                      </a:r>
                      <a:r>
                        <a:rPr lang="en-GB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cwk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Module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5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E6B"/>
                    </a:solidFill>
                  </a:tcPr>
                </a:tc>
              </a:tr>
              <a:tr h="3385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784"/>
                    </a:solidFill>
                  </a:tcPr>
                </a:tc>
              </a:tr>
              <a:tr h="3554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983"/>
                    </a:solidFill>
                  </a:tcPr>
                </a:tc>
              </a:tr>
              <a:tr h="3554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57F"/>
                    </a:solidFill>
                  </a:tcPr>
                </a:tc>
              </a:tr>
              <a:tr h="650048"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Nooblab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Programming </a:t>
                      </a:r>
                      <a:r>
                        <a:rPr lang="en-GB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test (F)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Maple </a:t>
                      </a:r>
                      <a:r>
                        <a:rPr lang="en-GB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cwk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Programming </a:t>
                      </a:r>
                      <a:r>
                        <a:rPr lang="en-GB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cwk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Module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8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Does Carol work for CS too?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835628"/>
              </p:ext>
            </p:extLst>
          </p:nvPr>
        </p:nvGraphicFramePr>
        <p:xfrm>
          <a:off x="444498" y="1901825"/>
          <a:ext cx="44028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701"/>
                <a:gridCol w="1100701"/>
                <a:gridCol w="1100701"/>
                <a:gridCol w="11007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2016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2017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2018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2019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 smtClean="0"/>
                        <a:t>N</a:t>
                      </a:r>
                      <a:r>
                        <a:rPr lang="en-GB" sz="1600" dirty="0" smtClean="0"/>
                        <a:t>=246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 smtClean="0"/>
                        <a:t>N</a:t>
                      </a:r>
                      <a:r>
                        <a:rPr lang="en-GB" sz="1600" dirty="0" smtClean="0"/>
                        <a:t>=215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 smtClean="0"/>
                        <a:t>N</a:t>
                      </a:r>
                      <a:r>
                        <a:rPr lang="en-GB" sz="1600" dirty="0" smtClean="0"/>
                        <a:t>=194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 smtClean="0"/>
                        <a:t>N</a:t>
                      </a:r>
                      <a:r>
                        <a:rPr lang="en-GB" sz="1600" dirty="0" smtClean="0"/>
                        <a:t>=246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07" y="1901825"/>
            <a:ext cx="6993607" cy="457239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4500" y="2643505"/>
            <a:ext cx="4402803" cy="360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–"/>
              <a:defRPr sz="2800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marL="723900" indent="-2667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233488" indent="-319088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727200" indent="-355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184400" indent="-355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6416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kern="0" dirty="0" smtClean="0"/>
              <a:t>Fairly similar pattern for non-Carol exercises in Nooblab </a:t>
            </a:r>
            <a:r>
              <a:rPr lang="en-GB" sz="2400" i="1" kern="0" dirty="0" smtClean="0"/>
              <a:t>vs.</a:t>
            </a:r>
            <a:r>
              <a:rPr lang="en-GB" sz="2400" kern="0" dirty="0" smtClean="0"/>
              <a:t> JavaScript, Java, Web combined Nooblab scores</a:t>
            </a:r>
          </a:p>
          <a:p>
            <a:r>
              <a:rPr lang="en-GB" sz="2400" i="1" kern="0" dirty="0" smtClean="0"/>
              <a:t>i.e.</a:t>
            </a:r>
            <a:r>
              <a:rPr lang="en-GB" sz="2400" kern="0" dirty="0" smtClean="0"/>
              <a:t> the use of the “blocks” based Carol code to introduce programming seems effective in that it is correlated with eventual scores (within the same environment) in text-based programming</a:t>
            </a:r>
            <a:endParaRPr lang="en-GB" sz="24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19870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Extending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CS there are inherent benefits in experiencing a broad set of programming languages &amp; environments: direct employability</a:t>
            </a:r>
          </a:p>
          <a:p>
            <a:pPr lvl="1"/>
            <a:r>
              <a:rPr lang="en-GB" dirty="0" smtClean="0"/>
              <a:t>Is </a:t>
            </a:r>
            <a:r>
              <a:rPr lang="en-GB" i="1" dirty="0" smtClean="0"/>
              <a:t>Nooblab</a:t>
            </a:r>
            <a:r>
              <a:rPr lang="en-GB" dirty="0" smtClean="0"/>
              <a:t> </a:t>
            </a:r>
            <a:r>
              <a:rPr lang="en-GB" b="1" dirty="0" smtClean="0"/>
              <a:t>too</a:t>
            </a:r>
            <a:r>
              <a:rPr lang="en-GB" dirty="0" smtClean="0"/>
              <a:t> friendly for 2</a:t>
            </a:r>
            <a:r>
              <a:rPr lang="en-GB" baseline="30000" dirty="0" smtClean="0"/>
              <a:t>nd</a:t>
            </a:r>
            <a:r>
              <a:rPr lang="en-GB" dirty="0" smtClean="0"/>
              <a:t> year? We’ll see …</a:t>
            </a:r>
          </a:p>
          <a:p>
            <a:r>
              <a:rPr lang="en-GB" dirty="0" smtClean="0"/>
              <a:t>For maths would it be more beneficial to have a “core” language or is variety the spice of life here too?</a:t>
            </a:r>
          </a:p>
          <a:p>
            <a:pPr lvl="1"/>
            <a:r>
              <a:rPr lang="en-GB" dirty="0" smtClean="0"/>
              <a:t>Regardless, Octave support would be nice :-)</a:t>
            </a:r>
          </a:p>
          <a:p>
            <a:r>
              <a:rPr lang="en-GB" dirty="0" smtClean="0"/>
              <a:t>It’s niche – whilst not a “walled garden”, </a:t>
            </a:r>
            <a:r>
              <a:rPr lang="en-GB" i="1" dirty="0" smtClean="0"/>
              <a:t>Nooblab</a:t>
            </a:r>
            <a:r>
              <a:rPr lang="en-GB" dirty="0" smtClean="0"/>
              <a:t> itself needs an editor for the production of exercises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E.g.</a:t>
            </a:r>
            <a:r>
              <a:rPr lang="en-GB" dirty="0" smtClean="0"/>
              <a:t> Nooblab JavaScript Tic Tac Toe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493134"/>
            <a:ext cx="8872002" cy="4990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048" y="659758"/>
            <a:ext cx="6153297" cy="58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Feel-free to drop us an email </a:t>
            </a:r>
            <a:r>
              <a:rPr lang="en-GB" dirty="0" smtClean="0">
                <a:hlinkClick r:id="rId2"/>
              </a:rPr>
              <a:t>jdp@kingston.ac.uk</a:t>
            </a:r>
            <a:r>
              <a:rPr lang="en-GB" dirty="0" smtClean="0"/>
              <a:t> and </a:t>
            </a:r>
            <a:r>
              <a:rPr lang="en-GB" dirty="0" smtClean="0">
                <a:hlinkClick r:id="rId3"/>
              </a:rPr>
              <a:t>P.Neve@kingston.ac.uk</a:t>
            </a:r>
            <a:r>
              <a:rPr lang="en-GB" dirty="0" smtClean="0"/>
              <a:t> we’d be pleased to receive suggestions and happy to discuss collaboration :-)</a:t>
            </a:r>
          </a:p>
        </p:txBody>
      </p:sp>
    </p:spTree>
    <p:extLst>
      <p:ext uri="{BB962C8B-B14F-4D97-AF65-F5344CB8AC3E}">
        <p14:creationId xmlns:p14="http://schemas.microsoft.com/office/powerpoint/2010/main" val="36476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237911" y="3228707"/>
            <a:ext cx="7716179" cy="309107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sz="4000" dirty="0" smtClean="0"/>
              <a:t>… apologies for missing the rest of the afternoon </a:t>
            </a:r>
            <a:r>
              <a:rPr lang="en-GB" sz="4000" dirty="0" smtClean="0">
                <a:sym typeface="Wingdings" panose="05000000000000000000" pitchFamily="2" charset="2"/>
              </a:rPr>
              <a:t></a:t>
            </a:r>
          </a:p>
          <a:p>
            <a:pPr algn="l"/>
            <a:endParaRPr lang="en-GB" sz="4000" dirty="0" smtClean="0">
              <a:sym typeface="Wingdings" panose="05000000000000000000" pitchFamily="2" charset="2"/>
            </a:endParaRPr>
          </a:p>
          <a:p>
            <a:pPr algn="l"/>
            <a:r>
              <a:rPr lang="en-GB" sz="4000" dirty="0" smtClean="0">
                <a:sym typeface="Wingdings" panose="05000000000000000000" pitchFamily="2" charset="2"/>
              </a:rPr>
              <a:t>James Denholm-Price</a:t>
            </a:r>
            <a:br>
              <a:rPr lang="en-GB" sz="4000" dirty="0" smtClean="0">
                <a:sym typeface="Wingdings" panose="05000000000000000000" pitchFamily="2" charset="2"/>
              </a:rPr>
            </a:br>
            <a:r>
              <a:rPr lang="en-GB" sz="4000" dirty="0">
                <a:hlinkClick r:id="rId2"/>
              </a:rPr>
              <a:t>jdp@kingston.ac.uk</a:t>
            </a:r>
            <a:endParaRPr lang="en-GB" sz="40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37911" y="1565476"/>
            <a:ext cx="7716179" cy="1663231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Thanks for your attention and any questions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br>
              <a:rPr lang="en-GB" dirty="0" smtClean="0">
                <a:sym typeface="Wingdings" panose="05000000000000000000" pitchFamily="2" charset="2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144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gender significant? Sort-of…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040" y="2005780"/>
            <a:ext cx="6819565" cy="445860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4500" y="1901825"/>
            <a:ext cx="4697771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Quick’n’dirty</a:t>
            </a:r>
            <a:r>
              <a:rPr lang="en-GB" dirty="0" smtClean="0"/>
              <a:t> analysis</a:t>
            </a:r>
          </a:p>
          <a:p>
            <a:pPr lvl="1"/>
            <a:r>
              <a:rPr lang="en-GB" dirty="0" smtClean="0"/>
              <a:t>Scatter is greater for “M”</a:t>
            </a:r>
          </a:p>
          <a:p>
            <a:pPr lvl="2"/>
            <a:r>
              <a:rPr lang="en-GB" dirty="0" smtClean="0"/>
              <a:t>(and we know from other studies about differences – self-efficacy </a:t>
            </a:r>
            <a:r>
              <a:rPr lang="en-GB" i="1" dirty="0" smtClean="0"/>
              <a:t>etc.</a:t>
            </a:r>
            <a:r>
              <a:rPr lang="en-GB" dirty="0" smtClean="0"/>
              <a:t>)</a:t>
            </a:r>
          </a:p>
          <a:p>
            <a:pPr lvl="1"/>
            <a:r>
              <a:rPr lang="en-GB" i="1" dirty="0"/>
              <a:t>t</a:t>
            </a:r>
            <a:r>
              <a:rPr lang="en-GB" dirty="0" smtClean="0"/>
              <a:t>-test says they are (somewhat) different </a:t>
            </a:r>
            <a:r>
              <a:rPr lang="en-GB" i="1" dirty="0" smtClean="0"/>
              <a:t>e.g.</a:t>
            </a:r>
            <a:r>
              <a:rPr lang="en-GB" dirty="0" smtClean="0"/>
              <a:t> the mean scores in Nooblab &amp; the other module tasks are maybe different (</a:t>
            </a:r>
            <a:r>
              <a:rPr lang="en-GB" i="1" dirty="0" smtClean="0"/>
              <a:t>p</a:t>
            </a:r>
            <a:r>
              <a:rPr lang="en-GB" dirty="0" smtClean="0"/>
              <a:t>=0.048) but differences are not</a:t>
            </a:r>
          </a:p>
          <a:p>
            <a:pPr lvl="2"/>
            <a:r>
              <a:rPr lang="en-GB" dirty="0" smtClean="0"/>
              <a:t>i.e.</a:t>
            </a:r>
            <a:r>
              <a:rPr lang="en-GB" i="1" dirty="0" smtClean="0"/>
              <a:t> (maybe) </a:t>
            </a:r>
            <a:r>
              <a:rPr lang="en-GB" dirty="0" smtClean="0"/>
              <a:t>the learning gain is the same?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4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do is fairly traditional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99" y="1901825"/>
            <a:ext cx="10783939" cy="435133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Maths:</a:t>
            </a:r>
          </a:p>
          <a:p>
            <a:pPr lvl="1"/>
            <a:r>
              <a:rPr lang="en-GB" dirty="0" smtClean="0"/>
              <a:t>Introductory core “computational maths” in 1</a:t>
            </a:r>
            <a:r>
              <a:rPr lang="en-GB" baseline="30000" dirty="0" smtClean="0"/>
              <a:t>st</a:t>
            </a:r>
            <a:r>
              <a:rPr lang="en-GB" dirty="0" smtClean="0"/>
              <a:t> year, aiming at getting students into programming MATLAB, with a sprinkling of Maple as a “calculus calculator”</a:t>
            </a:r>
          </a:p>
          <a:p>
            <a:pPr lvl="2"/>
            <a:r>
              <a:rPr lang="en-GB" dirty="0" smtClean="0"/>
              <a:t>It was FORTRAN90 before 2016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Option “mathematical modelling” with </a:t>
            </a:r>
            <a:r>
              <a:rPr lang="en-GB" dirty="0" smtClean="0"/>
              <a:t>⅓ </a:t>
            </a:r>
            <a:r>
              <a:rPr lang="en-GB" dirty="0" smtClean="0">
                <a:sym typeface="Wingdings" panose="05000000000000000000" pitchFamily="2" charset="2"/>
              </a:rPr>
              <a:t>MATLAB in year 2 </a:t>
            </a:r>
            <a:r>
              <a:rPr lang="en-GB" dirty="0" smtClean="0">
                <a:solidFill>
                  <a:schemeClr val="bg2"/>
                </a:solidFill>
                <a:sym typeface="Wingdings" panose="05000000000000000000" pitchFamily="2" charset="2"/>
              </a:rPr>
              <a:t>(on its last legs…)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  <a:sym typeface="Wingdings" panose="05000000000000000000" pitchFamily="2" charset="2"/>
              </a:rPr>
              <a:t>Extinct option “computational maths 2” in year 3 with F90, MATLAB, algorithms </a:t>
            </a:r>
            <a:r>
              <a:rPr lang="en-GB" i="1" dirty="0" smtClean="0">
                <a:solidFill>
                  <a:schemeClr val="bg2"/>
                </a:solidFill>
                <a:sym typeface="Wingdings" panose="05000000000000000000" pitchFamily="2" charset="2"/>
              </a:rPr>
              <a:t>etc.</a:t>
            </a:r>
            <a:endParaRPr lang="en-GB" dirty="0" smtClean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Computer Science: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Programming 1</a:t>
            </a:r>
          </a:p>
          <a:p>
            <a:pPr lvl="2"/>
            <a:r>
              <a:rPr lang="en-GB" dirty="0" smtClean="0"/>
              <a:t>Nooblab: Carol, Python, JavaScript, Java, OO Java (main path)</a:t>
            </a:r>
          </a:p>
          <a:p>
            <a:pPr lvl="2"/>
            <a:r>
              <a:rPr lang="en-GB" dirty="0" smtClean="0"/>
              <a:t>Nooblab: Carol, Python, Web (HTML</a:t>
            </a:r>
            <a:r>
              <a:rPr lang="en-GB" dirty="0" smtClean="0">
                <a:sym typeface="Symbol" panose="05050102010706020507" pitchFamily="18" charset="2"/>
              </a:rPr>
              <a:t></a:t>
            </a:r>
            <a:r>
              <a:rPr lang="en-GB" dirty="0" smtClean="0"/>
              <a:t>PHP), Java, JavaScript (slower path)</a:t>
            </a:r>
          </a:p>
          <a:p>
            <a:pPr lvl="1"/>
            <a:r>
              <a:rPr lang="en-GB" dirty="0" smtClean="0"/>
              <a:t>Programming 2 – depth (Java)</a:t>
            </a:r>
          </a:p>
          <a:p>
            <a:pPr lvl="1"/>
            <a:r>
              <a:rPr lang="en-GB" dirty="0" smtClean="0"/>
              <a:t>Programming 3 – breadth (Spring, Web APIs, MATLAB, Python, </a:t>
            </a:r>
            <a:r>
              <a:rPr lang="en-GB" dirty="0" err="1" smtClean="0"/>
              <a:t>Raspi</a:t>
            </a:r>
            <a:r>
              <a:rPr lang="en-GB" dirty="0" smtClean="0"/>
              <a:t>, </a:t>
            </a:r>
            <a:r>
              <a:rPr lang="en-GB" dirty="0" err="1" smtClean="0"/>
              <a:t>.Net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4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Nooblab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Neve, Hunter, Livingstone, and Orwell, (2012) “NoobLab: An intelligent learning environment for teaching programming.”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In </a:t>
            </a:r>
            <a:r>
              <a:rPr lang="en-GB" sz="2200" i="1" dirty="0" smtClean="0"/>
              <a:t>Proc. of the 2012 IEEE/WIC/ACM International Joint Conferences on Web Intelligence and Intelligent Agent Technology-Volume 03</a:t>
            </a:r>
            <a:r>
              <a:rPr lang="en-GB" sz="2200" dirty="0" smtClean="0"/>
              <a:t> (pp. 357-361). IEEE Computer Society.</a:t>
            </a:r>
            <a:endParaRPr lang="en-GB" dirty="0" smtClean="0"/>
          </a:p>
          <a:p>
            <a:r>
              <a:rPr lang="en-GB" dirty="0" smtClean="0"/>
              <a:t>Is fairly traditional according to </a:t>
            </a:r>
            <a:r>
              <a:rPr lang="en-GB" dirty="0" err="1" smtClean="0"/>
              <a:t>Luxton</a:t>
            </a:r>
            <a:r>
              <a:rPr lang="en-GB" dirty="0" smtClean="0"/>
              <a:t>-Reilly </a:t>
            </a:r>
            <a:r>
              <a:rPr lang="en-GB" i="1" dirty="0" smtClean="0"/>
              <a:t>et. al </a:t>
            </a:r>
            <a:r>
              <a:rPr lang="en-GB" dirty="0" smtClean="0"/>
              <a:t>(2018) “Introductory </a:t>
            </a:r>
            <a:r>
              <a:rPr lang="en-GB" dirty="0"/>
              <a:t>programming: a systematic literature </a:t>
            </a:r>
            <a:r>
              <a:rPr lang="en-GB" dirty="0" smtClean="0"/>
              <a:t>review”</a:t>
            </a:r>
          </a:p>
          <a:p>
            <a:r>
              <a:rPr lang="en-GB" dirty="0" smtClean="0"/>
              <a:t>But with some features for detecting/deterring programming that all-in-one environments can do straightforwardly…</a:t>
            </a:r>
          </a:p>
          <a:p>
            <a:r>
              <a:rPr lang="en-GB" dirty="0" smtClean="0"/>
              <a:t>And with two “affordances” (Carol/blocks </a:t>
            </a:r>
            <a:r>
              <a:rPr lang="en-GB" i="1" dirty="0" smtClean="0"/>
              <a:t>and</a:t>
            </a:r>
            <a:r>
              <a:rPr lang="en-GB" dirty="0" smtClean="0"/>
              <a:t> text-based </a:t>
            </a:r>
            <a:r>
              <a:rPr lang="en-GB" dirty="0"/>
              <a:t>in the same environment </a:t>
            </a:r>
            <a:r>
              <a:rPr lang="en-GB" dirty="0" smtClean="0"/>
              <a:t>for CS, or Nooblab/MATLAB for MA) which we hope is a strength (</a:t>
            </a:r>
            <a:r>
              <a:rPr lang="en-GB" i="1" dirty="0" smtClean="0"/>
              <a:t>e.g.</a:t>
            </a:r>
            <a:r>
              <a:rPr lang="en-GB" dirty="0" smtClean="0"/>
              <a:t> </a:t>
            </a:r>
            <a:r>
              <a:rPr lang="en-GB" dirty="0"/>
              <a:t>Lewis, </a:t>
            </a:r>
            <a:r>
              <a:rPr lang="en-GB" dirty="0" smtClean="0"/>
              <a:t>2010, “</a:t>
            </a:r>
            <a:r>
              <a:rPr lang="en-GB" kern="1200" dirty="0">
                <a:solidFill>
                  <a:schemeClr val="tx1"/>
                </a:solidFill>
              </a:rPr>
              <a:t>How programming environment shapes perception, learning and goals: logo vs. scratch</a:t>
            </a:r>
            <a:r>
              <a:rPr lang="en-GB" kern="1200" dirty="0" smtClean="0">
                <a:solidFill>
                  <a:schemeClr val="tx1"/>
                </a:solidFill>
              </a:rPr>
              <a:t>.</a:t>
            </a:r>
            <a:r>
              <a:rPr lang="en-GB" dirty="0" smtClean="0"/>
              <a:t>”)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4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1 </a:t>
            </a:r>
            <a:r>
              <a:rPr lang="en-GB" sz="2000" dirty="0" smtClean="0"/>
              <a:t>(30 credits, Level 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01825"/>
            <a:ext cx="4265152" cy="4351338"/>
          </a:xfrm>
        </p:spPr>
        <p:txBody>
          <a:bodyPr/>
          <a:lstStyle/>
          <a:p>
            <a:r>
              <a:rPr lang="en-GB" dirty="0" smtClean="0"/>
              <a:t>Uses </a:t>
            </a:r>
            <a:r>
              <a:rPr lang="en-GB" i="1" dirty="0" smtClean="0"/>
              <a:t>Nooblab</a:t>
            </a:r>
            <a:r>
              <a:rPr lang="en-GB" dirty="0" smtClean="0"/>
              <a:t> exclusively for language skills development </a:t>
            </a:r>
            <a:r>
              <a:rPr lang="en-GB" i="1" dirty="0" smtClean="0"/>
              <a:t>and</a:t>
            </a:r>
            <a:r>
              <a:rPr lang="en-GB" dirty="0" smtClean="0"/>
              <a:t> assessment</a:t>
            </a:r>
          </a:p>
          <a:p>
            <a:r>
              <a:rPr lang="en-GB" dirty="0" smtClean="0"/>
              <a:t>Starts with a “blocks” based </a:t>
            </a:r>
            <a:r>
              <a:rPr lang="en-GB" dirty="0" smtClean="0">
                <a:solidFill>
                  <a:srgbClr val="FFFF00"/>
                </a:solidFill>
              </a:rPr>
              <a:t>visual programming tool </a:t>
            </a:r>
            <a:r>
              <a:rPr lang="en-GB" dirty="0" smtClean="0"/>
              <a:t>akin to others like Scratch, </a:t>
            </a:r>
            <a:r>
              <a:rPr lang="en-GB" dirty="0" err="1" smtClean="0"/>
              <a:t>Bluefoot</a:t>
            </a:r>
            <a:r>
              <a:rPr lang="en-GB" dirty="0"/>
              <a:t> </a:t>
            </a:r>
            <a:r>
              <a:rPr lang="en-GB" i="1" dirty="0" err="1" smtClean="0"/>
              <a:t>etc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Python syntax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by </a:t>
            </a:r>
            <a:r>
              <a:rPr lang="en-GB" dirty="0" smtClean="0"/>
              <a:t>“stealth”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652" y="1901825"/>
            <a:ext cx="7350160" cy="41344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85239" y="2998839"/>
            <a:ext cx="894735" cy="1868129"/>
          </a:xfrm>
          <a:prstGeom prst="rect">
            <a:avLst/>
          </a:prstGeom>
          <a:noFill/>
          <a:ln w="762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7" name="Elbow Connector 6"/>
          <p:cNvCxnSpPr>
            <a:stCxn id="8" idx="3"/>
            <a:endCxn id="5" idx="2"/>
          </p:cNvCxnSpPr>
          <p:nvPr/>
        </p:nvCxnSpPr>
        <p:spPr>
          <a:xfrm flipV="1">
            <a:off x="3554362" y="4866968"/>
            <a:ext cx="5378245" cy="973035"/>
          </a:xfrm>
          <a:prstGeom prst="bentConnector2">
            <a:avLst/>
          </a:prstGeom>
          <a:noFill/>
          <a:ln w="762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/>
          <p:cNvSpPr/>
          <p:nvPr/>
        </p:nvSpPr>
        <p:spPr>
          <a:xfrm>
            <a:off x="1135079" y="5643716"/>
            <a:ext cx="2419283" cy="392574"/>
          </a:xfrm>
          <a:prstGeom prst="rect">
            <a:avLst/>
          </a:prstGeom>
          <a:noFill/>
          <a:ln w="762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688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1 </a:t>
            </a:r>
            <a:r>
              <a:rPr lang="en-GB" sz="2800" dirty="0" smtClean="0"/>
              <a:t>(30 credits, Level 4)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… with a robot called </a:t>
            </a:r>
            <a:r>
              <a:rPr lang="en-GB" i="1" dirty="0" smtClean="0"/>
              <a:t>Carol</a:t>
            </a:r>
            <a:r>
              <a:rPr lang="en-GB" dirty="0" smtClean="0"/>
              <a:t> … named after </a:t>
            </a:r>
            <a:r>
              <a:rPr lang="en-GB" dirty="0" smtClean="0"/>
              <a:t>Richard </a:t>
            </a:r>
            <a:r>
              <a:rPr lang="en-GB" dirty="0" err="1" smtClean="0"/>
              <a:t>Pattis</a:t>
            </a:r>
            <a:r>
              <a:rPr lang="en-GB" dirty="0" smtClean="0"/>
              <a:t>’ </a:t>
            </a:r>
            <a:r>
              <a:rPr lang="en-GB" i="1" dirty="0" smtClean="0"/>
              <a:t>Karel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(but we’re not the only </a:t>
            </a:r>
            <a:r>
              <a:rPr lang="en-GB" strike="sngStrike" dirty="0" smtClean="0"/>
              <a:t>imitators</a:t>
            </a:r>
            <a:r>
              <a:rPr lang="en-GB" dirty="0" smtClean="0"/>
              <a:t> people to pay homage…)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385" y="2861187"/>
            <a:ext cx="5730291" cy="3209151"/>
          </a:xfrm>
          <a:prstGeom prst="rect">
            <a:avLst/>
          </a:prstGeom>
        </p:spPr>
      </p:pic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57" y="2830440"/>
            <a:ext cx="2649285" cy="2494108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71" y="5513234"/>
            <a:ext cx="964856" cy="9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8801" y="2861186"/>
            <a:ext cx="1652715" cy="1400529"/>
          </a:xfrm>
          <a:prstGeom prst="rect">
            <a:avLst/>
          </a:prstGeom>
        </p:spPr>
      </p:pic>
      <p:pic>
        <p:nvPicPr>
          <p:cNvPr id="7" name="Picture 6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8841" y="4372694"/>
            <a:ext cx="1332634" cy="16976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29300" y="6023152"/>
            <a:ext cx="836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</a:rPr>
              <a:t>“</a:t>
            </a:r>
            <a:r>
              <a:rPr lang="en-GB" sz="1600" i="1" dirty="0">
                <a:latin typeface="Arial" panose="020B0604020202020204" pitchFamily="34" charset="0"/>
              </a:rPr>
              <a:t>Karel J. Robot: A gentle introduction to the art of object-oriented programming in Java</a:t>
            </a:r>
            <a:r>
              <a:rPr lang="en-GB" sz="1600" dirty="0">
                <a:latin typeface="Arial" panose="020B0604020202020204" pitchFamily="34" charset="0"/>
              </a:rPr>
              <a:t>.”</a:t>
            </a:r>
            <a:endParaRPr lang="en-GB" sz="1600" dirty="0"/>
          </a:p>
          <a:p>
            <a:pPr algn="r"/>
            <a:r>
              <a:rPr lang="en-GB" sz="1600" dirty="0" smtClean="0">
                <a:latin typeface="Arial" panose="020B0604020202020204" pitchFamily="34" charset="0"/>
              </a:rPr>
              <a:t>Bergin</a:t>
            </a:r>
            <a:r>
              <a:rPr lang="en-GB" sz="1600" dirty="0">
                <a:latin typeface="Arial" panose="020B0604020202020204" pitchFamily="34" charset="0"/>
              </a:rPr>
              <a:t>, J., Stehlik, M., Roberts, J. and </a:t>
            </a:r>
            <a:r>
              <a:rPr lang="en-GB" sz="1600" dirty="0" err="1">
                <a:latin typeface="Arial" panose="020B0604020202020204" pitchFamily="34" charset="0"/>
              </a:rPr>
              <a:t>Pattis</a:t>
            </a:r>
            <a:r>
              <a:rPr lang="en-GB" sz="1600" dirty="0">
                <a:latin typeface="Arial" panose="020B0604020202020204" pitchFamily="34" charset="0"/>
              </a:rPr>
              <a:t>, R., </a:t>
            </a:r>
            <a:r>
              <a:rPr lang="en-GB" sz="1600" dirty="0" smtClean="0">
                <a:latin typeface="Arial" panose="020B0604020202020204" pitchFamily="34" charset="0"/>
              </a:rPr>
              <a:t>(2005)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55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1 </a:t>
            </a:r>
            <a:r>
              <a:rPr lang="en-GB" sz="2000" dirty="0" smtClean="0"/>
              <a:t>(30 credits, Level 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804961"/>
            <a:ext cx="4265152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Travels through</a:t>
            </a:r>
          </a:p>
          <a:p>
            <a:pPr lvl="1"/>
            <a:r>
              <a:rPr lang="en-GB" dirty="0" smtClean="0"/>
              <a:t>Python sampler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A simple web-based MVC-style kit to give easy “wins” to those stalled in code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Pure JavaScript and then DOM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Basic Java syntax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Finally OO Java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109" y="1880086"/>
            <a:ext cx="7468601" cy="42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1 </a:t>
            </a:r>
            <a:r>
              <a:rPr lang="en-GB" sz="2000" dirty="0" smtClean="0"/>
              <a:t>(30 credits, Level 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804961"/>
            <a:ext cx="4265152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Travels through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Python sampler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 simple web-based MVC-style kit to give easy “wins” to those stalled in code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Pure JavaScript and then DOM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Basic Java syntax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Finally OO Java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3" y="1917699"/>
            <a:ext cx="7334864" cy="41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1 </a:t>
            </a:r>
            <a:r>
              <a:rPr lang="en-GB" sz="2000" dirty="0" smtClean="0"/>
              <a:t>(30 credits, Level 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804961"/>
            <a:ext cx="4265152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Travels through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Python sampler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A simple web-based MVC-style kit to give easy “wins” to those stalled in code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Pure JavaScript and then DOM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Basic Java syntax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OO Java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826" y="1947478"/>
            <a:ext cx="7482347" cy="42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 Powerpoint template">
  <a:themeElements>
    <a:clrScheme name="Custom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999FE"/>
      </a:hlink>
      <a:folHlink>
        <a:srgbClr val="FE65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norm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KU Powerpoint template_update" id="{D1424567-F0A6-684C-939D-4E2475B89C6A}" vid="{4EE32B84-3486-244B-A51A-EDB3105E75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Putting problem-centred learning into practice</Template>
  <TotalTime>1812</TotalTime>
  <Words>1545</Words>
  <Application>Microsoft Office PowerPoint</Application>
  <PresentationFormat>Widescreen</PresentationFormat>
  <Paragraphs>193</Paragraphs>
  <Slides>27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Helvetica</vt:lpstr>
      <vt:lpstr>Symbol</vt:lpstr>
      <vt:lpstr>Wingdings</vt:lpstr>
      <vt:lpstr>KU Powerpoint template</vt:lpstr>
      <vt:lpstr>PowerPoint Presentation</vt:lpstr>
      <vt:lpstr>Overview/Introduction</vt:lpstr>
      <vt:lpstr>What we do is fairly traditional</vt:lpstr>
      <vt:lpstr>Nooblab</vt:lpstr>
      <vt:lpstr>Programming 1 (30 credits, Level 4)</vt:lpstr>
      <vt:lpstr>Programming 1 (30 credits, Level 4)</vt:lpstr>
      <vt:lpstr>Programming 1 (30 credits, Level 4)</vt:lpstr>
      <vt:lpstr>Programming 1 (30 credits, Level 4)</vt:lpstr>
      <vt:lpstr>Programming 1 (30 credits, Level 4)</vt:lpstr>
      <vt:lpstr>Programming 1 (30 credits, Level 4)</vt:lpstr>
      <vt:lpstr>Programming 1 (30 credits, Level 4)</vt:lpstr>
      <vt:lpstr>Computational maths (prior to 2018)</vt:lpstr>
      <vt:lpstr>Computational maths (2018)</vt:lpstr>
      <vt:lpstr>MATLAB prior to 2018 (and F90 prior to 2016)</vt:lpstr>
      <vt:lpstr>MATLAB from 2018</vt:lpstr>
      <vt:lpstr>2015/6/7 vs. 2018</vt:lpstr>
      <vt:lpstr>Text-based Nooblab (Carol vs. non-Carol)</vt:lpstr>
      <vt:lpstr>Text-based Nooblab (Carol vs. non-Carol)</vt:lpstr>
      <vt:lpstr>Text-based Nooblab (Carol vs. non-Carol)</vt:lpstr>
      <vt:lpstr>Carol works and so does non-Carol </vt:lpstr>
      <vt:lpstr>Average “computational maths” marks</vt:lpstr>
      <vt:lpstr>Does Carol work for CS too?</vt:lpstr>
      <vt:lpstr>Extending it?</vt:lpstr>
      <vt:lpstr>E.g. Nooblab JavaScript Tic Tac Toe</vt:lpstr>
      <vt:lpstr>Sharing it?</vt:lpstr>
      <vt:lpstr>Thanks for your attention and any questions  </vt:lpstr>
      <vt:lpstr>Is gender significant? Sort-of…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differential attainment by assessment type: addressing the BME attainment gap.</dc:title>
  <dc:creator>James Denholm-Price</dc:creator>
  <cp:lastModifiedBy>James Denholm-Price</cp:lastModifiedBy>
  <cp:revision>142</cp:revision>
  <dcterms:created xsi:type="dcterms:W3CDTF">2018-03-27T08:04:56Z</dcterms:created>
  <dcterms:modified xsi:type="dcterms:W3CDTF">2019-06-26T20:19:25Z</dcterms:modified>
</cp:coreProperties>
</file>